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58" r:id="rId5"/>
    <p:sldId id="261" r:id="rId6"/>
    <p:sldId id="267" r:id="rId7"/>
    <p:sldId id="268" r:id="rId8"/>
    <p:sldId id="269" r:id="rId9"/>
    <p:sldId id="259" r:id="rId10"/>
    <p:sldId id="285" r:id="rId11"/>
    <p:sldId id="286" r:id="rId12"/>
    <p:sldId id="287" r:id="rId13"/>
    <p:sldId id="288" r:id="rId14"/>
    <p:sldId id="289" r:id="rId15"/>
    <p:sldId id="290" r:id="rId16"/>
    <p:sldId id="303" r:id="rId17"/>
    <p:sldId id="304" r:id="rId18"/>
    <p:sldId id="305" r:id="rId19"/>
    <p:sldId id="306" r:id="rId20"/>
    <p:sldId id="307" r:id="rId21"/>
    <p:sldId id="308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9" r:id="rId47"/>
    <p:sldId id="310" r:id="rId48"/>
    <p:sldId id="311" r:id="rId49"/>
    <p:sldId id="312" r:id="rId50"/>
    <p:sldId id="313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Morgan" initials="AM" lastIdx="3" clrIdx="0">
    <p:extLst>
      <p:ext uri="{19B8F6BF-5375-455C-9EA6-DF929625EA0E}">
        <p15:presenceInfo xmlns:p15="http://schemas.microsoft.com/office/powerpoint/2012/main" userId="1a43674bc61a3a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C6E4-7C9F-4C7C-BC21-D6955885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9CD73-8E76-47AC-8B15-002870B85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B20F3-E897-4D7A-85CF-E3757A5E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1D2C-1727-46F5-BC27-EBC784D4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ED41-E5B3-4C78-B65E-930C0267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DAF-97C6-40F1-ABD9-CCEA18E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8900F-1E5D-4C57-91EC-002D8217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361F7-F8A3-469A-9359-F4F860B9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3E1E-5125-4AAF-B713-7D0ABB77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F49C-5B18-44EE-9B35-88655897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4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623D4-766A-4C61-B1ED-709D27CC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22E90-B1E9-4AE4-811B-0C6E639F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2FE-749C-40C8-AAB7-C618061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8C439-531E-4F46-B783-43B11A3D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92F4-458A-4454-83A4-B878744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8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C0DC-D272-4BE5-A2DF-0F5A654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BAF-D398-48F7-8583-94A0D6DC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05423-203D-499F-8355-10E0C0A4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CAB-EC01-430C-A880-4F545C0A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803D-4AC4-4E52-9AD9-E25917B9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4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9E68-26D0-4990-9021-14E3A4F3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D95D-2EFB-4BAC-AD50-5BCC3743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887E-6785-459C-BDFB-A0445392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9A014-B64F-4CCF-99A0-7DAC87C4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0763-4556-4B49-9820-0F07DE6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2543-B182-4C97-8235-5C2A8853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76B3-11FA-4D49-9325-2999C8203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A7342-E3D9-458B-AD31-B1C6DB205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3921-3B02-4FBF-A430-54053128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ABC3-1A94-43AE-AAF7-7A2F0A62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7641-9545-407F-91B4-BC7BBAC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3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ED6D-6352-4052-BFEB-7ED2E218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0EC0-A188-4BDA-A194-9A3DA761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0DA3-4DAD-454E-9D59-AFA41C0E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7C195-8FC2-4FF2-8007-0E5F95B3C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CCC07-B374-43AE-902B-805E101A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6E7A0-3D48-42DB-9C24-B288E773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F57A-6DC1-4E33-883F-D65FBAF0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F8302-38CC-4403-9B6F-B81458FA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8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8F6-76D1-4416-877C-300C5F5B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896-AE17-4B5D-8611-50769100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D1EF8-F443-411F-94C8-14258653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1AFB7-D91B-450E-8750-03F78C6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4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3515A-3602-4C06-BA91-13B12664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4925F-E0AF-4A84-991A-E35E4EE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3591-A7A5-49F8-A83F-A0470530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0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3C5C-8E48-467F-AE8D-9B9BB66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C7C6-F394-4CB4-AC6A-A74D7EDE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7D92C-F160-4E6F-BC32-C0DE786D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9B5DD-57E9-4425-AE40-32089DF4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EA1E-D82B-494C-B32D-B3B8C56C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85829-12A1-4493-AC5C-95E5E4B5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DC7-3D76-49AC-8DCD-54011248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0DB5A-3BA4-4DA5-8452-A1BAF5FE2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67374-E44F-495A-BD05-E1ABC1D1D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BB1B6-6C2E-4C4C-9710-CE11BCE4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E3B2-2BAF-4EBE-BD51-E4539466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000-6FA1-4D94-AC08-25973C39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6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B2D04-53A5-4AF4-9D66-1BA5EE3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11FE-00ED-4692-B991-AD22F691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5695-9E9C-40D3-839B-38BF8B3BD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2ACA0-9883-4D04-9F71-D0B9EDEF8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55E5-82E5-492E-A6A9-5D7904D0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8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19803" y="2397948"/>
            <a:ext cx="5752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HIGHER PRE-RELEASE R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Pre-release R is higher (R = 1.4) compared to baseline (R = 1.0)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2405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6138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1.4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0.0340</a:t>
            </a:r>
          </a:p>
          <a:p>
            <a:r>
              <a:rPr lang="en-GB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7CC0FC7-066F-4259-8888-B3CA1C0D05D4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DDD4D-D1B6-4A5E-B7E6-8AD17836C6B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46EC8-05E9-45C9-96F0-7731F58F9DEC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F0892E-4016-431A-9A6F-C18E857F43E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E0283A7-79CD-4B86-B1A4-D5FC6162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4874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0.051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8EBFF1-05A9-4CD9-A638-6C631F22D95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6F5E2-FD71-49ED-9003-0B13296FE7CB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0E9D2-FE2F-4628-A008-2FAA4129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561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70409B-EE61-49E4-BEF0-A2D97B62868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180)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B84F2-510B-4541-8239-EEC1BD95C44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180)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6E645F-A0FB-42D9-9F2C-DCAF9D2A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622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BB2A80-F3E8-4E5C-8DA1-E9F032BF211E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1E2-091E-4E2A-A404-E4447ACCFB07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A29EF7-27A5-4E58-89BD-323C268AB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0.039</a:t>
            </a:r>
          </a:p>
          <a:p>
            <a:r>
              <a:rPr lang="en-GB" sz="1200" dirty="0"/>
              <a:t>Attack Rate (j) – 0.062</a:t>
            </a:r>
          </a:p>
          <a:p>
            <a:r>
              <a:rPr lang="en-GB" sz="1200" dirty="0"/>
              <a:t>Attack Rate (k) - 0.065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0.0340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0.087</a:t>
            </a:r>
          </a:p>
          <a:p>
            <a:r>
              <a:rPr lang="en-GB" sz="1200" dirty="0"/>
              <a:t>Attack Rate (j) – 0.204</a:t>
            </a:r>
          </a:p>
          <a:p>
            <a:r>
              <a:rPr lang="en-GB" sz="1200" dirty="0"/>
              <a:t>Attack Rate (k) – 0.248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0.051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0.0317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0.0317</a:t>
            </a:r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0167D6-FA78-4932-9180-EEE39F7B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9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459977" y="2397948"/>
            <a:ext cx="52720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1.8 (25%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81888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7027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BC39181-8B7A-4DEF-921E-F99009995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5876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0.0083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A745A-0E8D-46AD-AF49-8BC8F44A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4874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16494-DDA4-427C-B115-0B0342EF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487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1.8. This is 25%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</a:t>
            </a:r>
          </a:p>
          <a:p>
            <a:endParaRPr lang="en-GB" sz="16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6A8A94-9A67-437B-9A80-796E8B3F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5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555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0.013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8649-11AF-46CE-B1B0-77F9CDAA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507874" y="2397948"/>
            <a:ext cx="5176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2.6 (halfway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5528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  <a:p>
            <a:endParaRPr lang="en-GB" sz="1600" b="1" dirty="0"/>
          </a:p>
          <a:p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1368B-1333-48EC-869F-8FC0B69B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963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0.0113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22166-6D1D-4ACF-A4A5-D3C85029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48749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  <a:p>
            <a:endParaRPr lang="en-GB" sz="1600" b="1" dirty="0"/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AC95-0E3F-4489-811A-2E007FE8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6051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CBA990-A2C6-4C4C-9B5E-3704D959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0.015</a:t>
            </a:r>
          </a:p>
          <a:p>
            <a:r>
              <a:rPr lang="en-GB" sz="1200" dirty="0"/>
              <a:t>Attack Rate (j) – 0.025</a:t>
            </a:r>
          </a:p>
          <a:p>
            <a:r>
              <a:rPr lang="en-GB" sz="1200" dirty="0"/>
              <a:t>Attack Rate (k) – 0.042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0.0113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098922-B2B3-4405-8D97-ED923397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401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774635" y="2059394"/>
            <a:ext cx="664273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DECREASED INTER-GROUP MIXING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on the non-diagonal elements of the WAIFW matrix is half relative to a baseline NPI release.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4668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9534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 within groups (diagonal elements and 1 to 2.1 between groups (non-diagonal elements). This represents a lifting of NPIs, but with some restrictions still occuring between subpopulations.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blipFill>
                <a:blip r:embed="rId2"/>
                <a:stretch>
                  <a:fillRect l="-4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CC1E79B-2116-4DFF-A78E-55CB054990B1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CD208A-F732-4A8F-B093-D86B73015AF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488C1-369F-47C3-9D5A-9600606E5D84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F5D0A-D2E9-4863-BEC2-D6C5BB0B0A6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5499A2-ECA6-4BB1-BC18-307022CDD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42302" y="3044279"/>
            <a:ext cx="570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u="sng" dirty="0"/>
              <a:t>BASELINE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265373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55285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However, the a full release allows for a R increase from 1 to 4.2 within groups (diagonal elements, but only from 1 to 2.1 between groups (non-diagonal elements). This represents a lifting of </a:t>
            </a:r>
            <a:r>
              <a:rPr lang="en-GB" sz="1600" dirty="0" err="1"/>
              <a:t>NPIsm</a:t>
            </a:r>
            <a:r>
              <a:rPr lang="en-GB" sz="1600" dirty="0"/>
              <a:t> but with some restrictions still occuring between subpopulations.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0.0183</a:t>
            </a:r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76C53E-E9B2-4A9A-84FF-850FD56B149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74E1D-DD1D-44D8-9E22-7A1CDFD4D1D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DD4FF2-55E3-47D6-9F94-14F4B33D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-7925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7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963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FF7CE-880D-4518-BDCC-DD1CCBF7C2EF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71B27-B59D-4DD1-8F65-0DDDF4BB73A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FA4D435-47A2-4FE7-BCB0-443317A63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0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5789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97058-C040-4F3B-9771-F35699BEF42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00E44-0762-48A6-81B0-7B5C59125304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5475235-DD8D-4F47-9970-B1F0925C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6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</a:t>
            </a:r>
          </a:p>
          <a:p>
            <a:r>
              <a:rPr lang="en-GB" sz="1200" dirty="0"/>
              <a:t>Attack Rate (j) – 0.061</a:t>
            </a:r>
          </a:p>
          <a:p>
            <a:r>
              <a:rPr lang="en-GB" sz="1200" dirty="0"/>
              <a:t>Attack Rate (k) – 0.157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0.0183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0BE5A7-7F5E-402A-825C-2AC51FC3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2809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4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LOSS OF NATURAL IMMUNITY, VACCINE IMMUNITY AND BOTH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Waning immunity is modelled in those who are natural infected (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), vaccinated (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and then both are modelled in tandem (both 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 and 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8411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1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Each vaccination schedule lasts 90 days and aims for 90% coverage of the available S, I and R compartments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6ABF318-9C26-4882-B722-62156367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" y="1483133"/>
            <a:ext cx="3465461" cy="485164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152BED2-6C55-4AFD-BF5C-5B448291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4" y="1483134"/>
            <a:ext cx="3465462" cy="4851646"/>
          </a:xfrm>
          <a:prstGeom prst="rect">
            <a:avLst/>
          </a:prstGeom>
        </p:spPr>
      </p:pic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121DC451-1418-4EBC-B356-88DC92E8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50" y="1483135"/>
            <a:ext cx="3465462" cy="4851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8925D-DE0E-4C7C-9D9D-BA324BDCD035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D8099-4E34-49BA-953F-6B78A939911E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</a:t>
            </a:r>
            <a:r>
              <a:rPr lang="en-GB" sz="1400" b="1" dirty="0"/>
              <a:t> 0.0088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69133-86C8-440C-B304-0CE267251981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0.2779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FE810-7652-4C55-A5FC-AB77258E7280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4C5A1-2F30-4C9F-8381-D83915790BFE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E09C4-23C5-44D2-8022-11023EC7560F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111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First Group (</a:t>
            </a:r>
            <a:r>
              <a:rPr lang="en-GB" sz="1400" b="1" u="sng" dirty="0" err="1"/>
              <a:t>i</a:t>
            </a:r>
            <a:r>
              <a:rPr lang="en-GB" sz="1400" b="1" u="sng" dirty="0"/>
              <a:t>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first</a:t>
            </a:r>
            <a:r>
              <a:rPr lang="en-GB" sz="1400" dirty="0"/>
              <a:t> sub-population (</a:t>
            </a:r>
            <a:r>
              <a:rPr lang="en-GB" sz="1400" dirty="0" err="1"/>
              <a:t>i</a:t>
            </a:r>
            <a:r>
              <a:rPr lang="en-GB" sz="1400" dirty="0"/>
              <a:t>). This increases the R of the entire population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8F76F752-5CEC-4469-95F7-B424115F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" y="1432775"/>
            <a:ext cx="3537402" cy="4952363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95C203B-41F7-48AB-B51A-E3A5FFDF1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18" y="1432774"/>
            <a:ext cx="3537403" cy="4952364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5168F5BF-81A9-4DE9-BD88-CEA2FC99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19" y="1432773"/>
            <a:ext cx="3537404" cy="4952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C4761-5759-406D-9A1B-EF02A99AC244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0.1277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DB24E-980E-4F00-A1E7-FD1412685535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0.0374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64334-C712-49F0-B74F-19A4E35E043C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0.1886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15B23-A0BB-4175-A0D3-4839B87DE839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89079-6A42-4FFE-B0AB-8E18DB695C70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3CB7D-7AE8-4FAC-AF04-D6BF33202097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01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-6406"/>
            <a:ext cx="12136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Second Group (j)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second</a:t>
            </a:r>
            <a:r>
              <a:rPr lang="en-GB" sz="14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61F88-9FCA-4E85-805E-39CE2B8C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00" y="1441272"/>
            <a:ext cx="3495362" cy="489350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4CF4662-CA32-4911-8B45-862DBD78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55" y="1431120"/>
            <a:ext cx="3537402" cy="4952363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6A6FE2B-47A9-4458-A3BB-728D7EC82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" y="1441272"/>
            <a:ext cx="3537402" cy="4952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2C1305-706D-4934-83EC-ED0DE8065176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0.194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B085C-BFA5-41F1-BFB2-A00653CCD81D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89522-A2A3-42EE-96E2-AA0E3315C41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806F4-B160-4F24-B612-1A449E0A5C24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1BC86-EB9B-4362-A75C-5458E75A6AB9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2B2FF-6FAB-4954-B138-54E3DC0F18A0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67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7733" y="0"/>
            <a:ext cx="12136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Third Group (k)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last</a:t>
            </a:r>
            <a:r>
              <a:rPr lang="en-GB" sz="14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9D9F1C8-5C2A-4458-8BA9-90900A54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" y="1355487"/>
            <a:ext cx="3537403" cy="4952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B1CFA9-CB78-414C-B780-B1B31D37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5" y="1355486"/>
            <a:ext cx="3537402" cy="4952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2E9648-CFD4-47B7-9FBA-9D30911C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122" y="1355485"/>
            <a:ext cx="3537403" cy="4952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4723E8-40E1-4DCB-AA0E-8B49E293DD01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C43C-A7F7-46C1-A4F6-33BE8DDC78E1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A71AD-7941-400F-A339-6CB141BAC3BD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EE6D0-E169-4537-B8FF-94117A4668CA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0.0621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25FF3-3F23-4A07-9570-AD430B02030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7E0E5-0525-45F0-9603-2CF974D621D9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0.19897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01003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3EB1D7-DDA3-4B18-8E04-D20F42B9C4FB}"/>
              </a:ext>
            </a:extLst>
          </p:cNvPr>
          <p:cNvSpPr txBox="1"/>
          <p:nvPr/>
        </p:nvSpPr>
        <p:spPr>
          <a:xfrm>
            <a:off x="836920" y="16105"/>
            <a:ext cx="2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0B483-11FF-4C2A-875C-F4ECB017E6A2}"/>
              </a:ext>
            </a:extLst>
          </p:cNvPr>
          <p:cNvSpPr txBox="1"/>
          <p:nvPr/>
        </p:nvSpPr>
        <p:spPr>
          <a:xfrm>
            <a:off x="4660060" y="16105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08922-E7D2-4EDE-8C9D-8490881B79CD}"/>
              </a:ext>
            </a:extLst>
          </p:cNvPr>
          <p:cNvSpPr txBox="1"/>
          <p:nvPr/>
        </p:nvSpPr>
        <p:spPr>
          <a:xfrm>
            <a:off x="7842884" y="39469"/>
            <a:ext cx="4660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58725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- 0.013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0.0088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0.088</a:t>
            </a:r>
          </a:p>
          <a:p>
            <a:r>
              <a:rPr lang="en-GB" sz="1100" dirty="0"/>
              <a:t>Attack Rate (j) – 0.212</a:t>
            </a:r>
          </a:p>
          <a:p>
            <a:r>
              <a:rPr lang="en-GB" sz="1100" dirty="0"/>
              <a:t>Attack Rate (k) – 0.302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0.0374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916587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34034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0.179</a:t>
            </a:r>
          </a:p>
          <a:p>
            <a:r>
              <a:rPr lang="en-GB" sz="1100" dirty="0"/>
              <a:t>Attack Rate (j) – 0.133</a:t>
            </a:r>
          </a:p>
          <a:p>
            <a:r>
              <a:rPr lang="en-GB" sz="1100" dirty="0"/>
              <a:t>Attack Rate (k) – 0.187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0.159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0.164</a:t>
            </a:r>
          </a:p>
          <a:p>
            <a:r>
              <a:rPr lang="en-GB" sz="1100" dirty="0"/>
              <a:t>Attack Rate (j) – 0.221</a:t>
            </a:r>
          </a:p>
          <a:p>
            <a:r>
              <a:rPr lang="en-GB" sz="1100" dirty="0"/>
              <a:t>Attack Rate (k) – 0.279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0.1277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206011" y="4590777"/>
            <a:ext cx="19248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0.208</a:t>
            </a:r>
          </a:p>
          <a:p>
            <a:r>
              <a:rPr lang="en-GB" sz="1100" dirty="0"/>
              <a:t>Attack Rate (j) – 0.177</a:t>
            </a:r>
          </a:p>
          <a:p>
            <a:r>
              <a:rPr lang="en-GB" sz="1100" dirty="0"/>
              <a:t>Attack Rate (k) – 0.146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0.064</a:t>
            </a:r>
          </a:p>
          <a:p>
            <a:r>
              <a:rPr lang="en-GB" sz="1100" dirty="0"/>
              <a:t>Attack Rate (j) – 0.06</a:t>
            </a:r>
          </a:p>
          <a:p>
            <a:r>
              <a:rPr lang="en-GB" sz="1100" dirty="0"/>
              <a:t>Attack Rate (k) – 0.05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0.0621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0.307</a:t>
            </a:r>
          </a:p>
          <a:p>
            <a:r>
              <a:rPr lang="en-GB" sz="1100" dirty="0"/>
              <a:t>Attack Rate (j) – 0.244</a:t>
            </a:r>
          </a:p>
          <a:p>
            <a:r>
              <a:rPr lang="en-GB" sz="1100" dirty="0"/>
              <a:t>Attack Rate (k) – 0.287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0.2779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0.233</a:t>
            </a:r>
          </a:p>
          <a:p>
            <a:r>
              <a:rPr lang="en-GB" sz="1100" dirty="0"/>
              <a:t>Attack Rate (j) – 0.282</a:t>
            </a:r>
          </a:p>
          <a:p>
            <a:r>
              <a:rPr lang="en-GB" sz="1100" dirty="0"/>
              <a:t>Attack Rate (k) – 0.35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0.1886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48960"/>
            <a:ext cx="196036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0.273</a:t>
            </a:r>
          </a:p>
          <a:p>
            <a:r>
              <a:rPr lang="en-GB" sz="1100" dirty="0"/>
              <a:t>Attack Rate (j) – 0.239</a:t>
            </a:r>
          </a:p>
          <a:p>
            <a:r>
              <a:rPr lang="en-GB" sz="1100" dirty="0"/>
              <a:t>Attack Rate (k) – 0.214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0.255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0.205</a:t>
            </a:r>
          </a:p>
          <a:p>
            <a:r>
              <a:rPr lang="en-GB" sz="1100" dirty="0"/>
              <a:t>Attack Rate (j) – 0.193</a:t>
            </a:r>
          </a:p>
          <a:p>
            <a:r>
              <a:rPr lang="en-GB" sz="1100" dirty="0"/>
              <a:t>Attack Rate (k) – 0.163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0.19897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C8BF4-EE00-4049-8A81-2BE9E5E3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824" y="684839"/>
            <a:ext cx="3948080" cy="3948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FA9E3-EC26-4EBC-B655-FB34A81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55" y="684839"/>
            <a:ext cx="3948080" cy="3948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EBC6A6-11AF-4A8D-A8B9-CEEDEF86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" y="642697"/>
            <a:ext cx="3948080" cy="39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53772DF-6A94-4657-BA83-F171D49606DC}"/>
              </a:ext>
            </a:extLst>
          </p:cNvPr>
          <p:cNvSpPr txBox="1"/>
          <p:nvPr/>
        </p:nvSpPr>
        <p:spPr>
          <a:xfrm>
            <a:off x="2463318" y="3612899"/>
            <a:ext cx="2616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Subpopulation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 day 0</a:t>
            </a:r>
          </a:p>
          <a:p>
            <a:endParaRPr lang="en-GB" sz="1400" dirty="0"/>
          </a:p>
          <a:p>
            <a:r>
              <a:rPr lang="en-GB" sz="1400" b="1" u="sng" dirty="0"/>
              <a:t>Subpopulation j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90</a:t>
            </a:r>
          </a:p>
          <a:p>
            <a:endParaRPr lang="en-GB" sz="1400" dirty="0"/>
          </a:p>
          <a:p>
            <a:r>
              <a:rPr lang="en-GB" sz="1400" b="1" u="sng" dirty="0"/>
              <a:t>Subpopulation k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180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6D91C-DEC0-4B14-8C59-2FDC0A54A8B6}"/>
              </a:ext>
            </a:extLst>
          </p:cNvPr>
          <p:cNvSpPr txBox="1"/>
          <p:nvPr/>
        </p:nvSpPr>
        <p:spPr>
          <a:xfrm>
            <a:off x="304800" y="3720620"/>
            <a:ext cx="15831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Initial Conditions</a:t>
            </a:r>
          </a:p>
          <a:p>
            <a:r>
              <a:rPr lang="en-GB" sz="1400" dirty="0"/>
              <a:t>S</a:t>
            </a:r>
            <a:r>
              <a:rPr lang="en-GB" sz="1400" baseline="-25000" dirty="0"/>
              <a:t>i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k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i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j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 = 0.0071/3</a:t>
            </a:r>
          </a:p>
          <a:p>
            <a:r>
              <a:rPr lang="en-GB" sz="1400" dirty="0"/>
              <a:t>V</a:t>
            </a:r>
            <a:r>
              <a:rPr lang="en-GB" sz="1400" baseline="-25000" dirty="0"/>
              <a:t>i</a:t>
            </a:r>
            <a:r>
              <a:rPr lang="en-GB" sz="1400" dirty="0"/>
              <a:t> 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k</a:t>
            </a:r>
            <a:r>
              <a:rPr lang="en-GB" sz="1400" dirty="0"/>
              <a:t> = 0</a:t>
            </a:r>
          </a:p>
          <a:p>
            <a:r>
              <a:rPr lang="en-GB" sz="1400" dirty="0"/>
              <a:t>R</a:t>
            </a:r>
            <a:r>
              <a:rPr lang="en-GB" sz="1400" baseline="-25000" dirty="0"/>
              <a:t>i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j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k</a:t>
            </a:r>
            <a:r>
              <a:rPr lang="en-GB" sz="1400" dirty="0"/>
              <a:t> = 0.073/3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0C096-FAB7-4D07-AC04-0AB3C394A4FC}"/>
              </a:ext>
            </a:extLst>
          </p:cNvPr>
          <p:cNvSpPr txBox="1"/>
          <p:nvPr/>
        </p:nvSpPr>
        <p:spPr>
          <a:xfrm>
            <a:off x="17754" y="87086"/>
            <a:ext cx="424142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Model Details</a:t>
            </a:r>
          </a:p>
          <a:p>
            <a:endParaRPr lang="en-GB" sz="1400" dirty="0"/>
          </a:p>
          <a:p>
            <a:r>
              <a:rPr lang="en-GB" sz="1400" dirty="0"/>
              <a:t>We assume that 0.79% of the Scottish population is currently infected and 7.3% have already been infected and are now “Recovered”. Each subpopulation is proportionately the same size. </a:t>
            </a:r>
          </a:p>
          <a:p>
            <a:endParaRPr lang="en-GB" sz="1400" dirty="0"/>
          </a:p>
          <a:p>
            <a:r>
              <a:rPr lang="en-GB" sz="1400" dirty="0"/>
              <a:t>Vaccine efficacy is modelled at 90% (both e</a:t>
            </a:r>
            <a:r>
              <a:rPr lang="en-GB" sz="1400" baseline="-25000" dirty="0"/>
              <a:t>ff1</a:t>
            </a:r>
            <a:r>
              <a:rPr lang="en-GB" sz="1400" dirty="0"/>
              <a:t> and e</a:t>
            </a:r>
            <a:r>
              <a:rPr lang="en-GB" sz="1400" baseline="-25000" dirty="0"/>
              <a:t>ff2</a:t>
            </a:r>
            <a:r>
              <a:rPr lang="en-GB" sz="1400" dirty="0"/>
              <a:t>) and coverage (P</a:t>
            </a:r>
            <a:r>
              <a:rPr lang="en-GB" sz="1400" baseline="-25000" dirty="0"/>
              <a:t>i</a:t>
            </a:r>
            <a:r>
              <a:rPr lang="en-GB" sz="1400" dirty="0"/>
              <a:t>, P</a:t>
            </a:r>
            <a:r>
              <a:rPr lang="en-GB" sz="1400" baseline="-25000" dirty="0"/>
              <a:t>j</a:t>
            </a:r>
            <a:r>
              <a:rPr lang="en-GB" sz="1400" dirty="0"/>
              <a:t> and P</a:t>
            </a:r>
            <a:r>
              <a:rPr lang="en-GB" sz="1400" baseline="-25000" dirty="0"/>
              <a:t>k</a:t>
            </a:r>
            <a:r>
              <a:rPr lang="en-GB" sz="1400" dirty="0"/>
              <a:t>) aims for 90% of the entire subpopulation. </a:t>
            </a:r>
          </a:p>
          <a:p>
            <a:endParaRPr lang="en-GB" sz="1400" dirty="0"/>
          </a:p>
          <a:p>
            <a:r>
              <a:rPr lang="en-GB" sz="1400" dirty="0"/>
              <a:t>We currently assume a indefinite period of immunity (rate of immunity loss </a:t>
            </a:r>
            <a:r>
              <a:rPr lang="el-GR" sz="1400" dirty="0"/>
              <a:t>σ</a:t>
            </a:r>
            <a:r>
              <a:rPr lang="en-GB" sz="1400" baseline="-25000" dirty="0"/>
              <a:t>1</a:t>
            </a:r>
            <a:r>
              <a:rPr lang="en-GB" sz="1400" dirty="0"/>
              <a:t>, </a:t>
            </a:r>
            <a:r>
              <a:rPr lang="el-GR" sz="1400" dirty="0"/>
              <a:t>σ</a:t>
            </a:r>
            <a:r>
              <a:rPr lang="en-GB" sz="1400" baseline="-25000" dirty="0"/>
              <a:t>2</a:t>
            </a:r>
            <a:r>
              <a:rPr lang="el-GR" sz="1400" dirty="0"/>
              <a:t> </a:t>
            </a:r>
            <a:r>
              <a:rPr lang="en-GB" sz="1400" dirty="0"/>
              <a:t>and </a:t>
            </a:r>
            <a:r>
              <a:rPr lang="el-GR" sz="1400" dirty="0"/>
              <a:t>σ</a:t>
            </a:r>
            <a:r>
              <a:rPr lang="en-GB" sz="1400" baseline="-25000" dirty="0"/>
              <a:t>3</a:t>
            </a:r>
            <a:r>
              <a:rPr lang="en-GB" sz="1400" dirty="0"/>
              <a:t> = 0).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88458-3ED9-4649-A5C2-25DB52DCAA38}"/>
              </a:ext>
            </a:extLst>
          </p:cNvPr>
          <p:cNvSpPr txBox="1"/>
          <p:nvPr/>
        </p:nvSpPr>
        <p:spPr>
          <a:xfrm>
            <a:off x="5264777" y="87086"/>
            <a:ext cx="66224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We explore 4 different scenarios:</a:t>
            </a:r>
          </a:p>
          <a:p>
            <a:endParaRPr lang="en-GB" sz="1400" b="1" u="sng" dirty="0"/>
          </a:p>
          <a:p>
            <a:pPr algn="ctr"/>
            <a:r>
              <a:rPr lang="en-GB" sz="1400" b="1" u="sng" dirty="0"/>
              <a:t>Baseline 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in the vaccinated subpopulation at the beginning of the simulation.</a:t>
            </a:r>
          </a:p>
          <a:p>
            <a:endParaRPr lang="en-GB" sz="1400" dirty="0"/>
          </a:p>
          <a:p>
            <a:r>
              <a:rPr lang="en-GB" sz="1400" dirty="0"/>
              <a:t>After vaccination of each subpopulation, the sub-population is released from NPIs, with the R increasing from 1 to 4.2. </a:t>
            </a:r>
          </a:p>
          <a:p>
            <a:endParaRPr lang="en-GB" sz="1400" dirty="0"/>
          </a:p>
          <a:p>
            <a:pPr algn="ctr"/>
            <a:r>
              <a:rPr lang="en-GB" sz="1400" b="1" u="sng" dirty="0"/>
              <a:t>Full Release </a:t>
            </a:r>
          </a:p>
          <a:p>
            <a:r>
              <a:rPr lang="en-GB" sz="1400" dirty="0"/>
              <a:t>We explore 3 different release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b="1" u="sng" dirty="0"/>
              <a:t>First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first sub-population (</a:t>
            </a:r>
            <a:r>
              <a:rPr lang="en-GB" sz="1400" dirty="0" err="1"/>
              <a:t>i</a:t>
            </a:r>
            <a:r>
              <a:rPr lang="en-GB" sz="1400" dirty="0"/>
              <a:t>) (after 90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2"/>
            </a:pPr>
            <a:r>
              <a:rPr lang="en-GB" sz="1400" b="1" u="sng" dirty="0"/>
              <a:t>Middle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second sub-population (j) (after 180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400" b="1" u="sng" dirty="0"/>
              <a:t>Last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final sub-population (k) (after 270 days). This increases the R of the entire population from 1 to 4.2.</a:t>
            </a:r>
          </a:p>
        </p:txBody>
      </p:sp>
    </p:spTree>
    <p:extLst>
      <p:ext uri="{BB962C8B-B14F-4D97-AF65-F5344CB8AC3E}">
        <p14:creationId xmlns:p14="http://schemas.microsoft.com/office/powerpoint/2010/main" val="426159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VACCINE INDUCED BLOCKING OF COVID-19 TRANSMISSION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induced transmission blocking. We model variations in reductions to vaccinated individuals becoming infected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ff1</a:t>
            </a:r>
            <a:r>
              <a:rPr lang="en-GB" sz="2000" b="1" dirty="0"/>
              <a:t>) and transmission from vaccinated individuals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ff2</a:t>
            </a:r>
            <a:r>
              <a:rPr lang="en-GB" sz="2000" b="1" dirty="0"/>
              <a:t>).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We model 3 levels of transmission blocking: 50%, 75% and 90% (baseline).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0" y="0"/>
            <a:ext cx="121365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18BE99A-2640-4799-B6F9-6173D0A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2" y="1426949"/>
            <a:ext cx="3460979" cy="4845370"/>
          </a:xfrm>
          <a:prstGeom prst="rect">
            <a:avLst/>
          </a:prstGeom>
        </p:spPr>
      </p:pic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9BBB247-AB7A-4F51-87BF-68C944C7C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02" y="1426949"/>
            <a:ext cx="3460979" cy="4845370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A90020A-EDF4-4FD5-8B65-3DFEFFBEA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69" y="1426949"/>
            <a:ext cx="3460980" cy="4845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A5881-AA46-4A33-83F6-0B17E1B49D0D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14E01-FCAB-4986-A101-E70282EDDF9B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BC284-F9C9-4DB7-903F-DAA274D0A52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</a:p>
        </p:txBody>
      </p:sp>
    </p:spTree>
    <p:extLst>
      <p:ext uri="{BB962C8B-B14F-4D97-AF65-F5344CB8AC3E}">
        <p14:creationId xmlns:p14="http://schemas.microsoft.com/office/powerpoint/2010/main" val="743937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7734" y="0"/>
            <a:ext cx="12136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First Group (</a:t>
            </a:r>
            <a:r>
              <a:rPr lang="en-GB" sz="1200" b="1" u="sng" dirty="0" err="1"/>
              <a:t>i</a:t>
            </a:r>
            <a:r>
              <a:rPr lang="en-GB" sz="1200" b="1" u="sng" dirty="0"/>
              <a:t>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first</a:t>
            </a:r>
            <a:r>
              <a:rPr lang="en-GB" sz="1200" dirty="0"/>
              <a:t> sub-population (</a:t>
            </a:r>
            <a:r>
              <a:rPr lang="en-GB" sz="1200" dirty="0" err="1"/>
              <a:t>i</a:t>
            </a:r>
            <a:r>
              <a:rPr lang="en-GB" sz="1200" dirty="0"/>
              <a:t>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B5AB5-C5B9-4642-8C07-5EB359DE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7" y="1426948"/>
            <a:ext cx="3517231" cy="492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7119B-97AE-487B-B21A-05A6EED9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76" y="1426948"/>
            <a:ext cx="3517231" cy="492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30FC6-424E-4F59-A54B-9F1C40C0A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225" y="1426948"/>
            <a:ext cx="3517232" cy="49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A58D9-2F3F-4AA9-BB7F-5FBC86881AC9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A65B1-6C4C-47AA-B813-676B24A1DA42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03C4-B756-41B4-882E-D90BBC54BB76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26B44-4BE0-4636-AB54-7BEBD5A7B3CC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366B9-8FEC-480A-AEA0-A3F003B7DE06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EC385-5290-427E-9156-E911C767B365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0.032</a:t>
            </a:r>
          </a:p>
        </p:txBody>
      </p:sp>
    </p:spTree>
    <p:extLst>
      <p:ext uri="{BB962C8B-B14F-4D97-AF65-F5344CB8AC3E}">
        <p14:creationId xmlns:p14="http://schemas.microsoft.com/office/powerpoint/2010/main" val="283818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Second Group (j)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second</a:t>
            </a:r>
            <a:r>
              <a:rPr lang="en-GB" sz="12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C561D-CDD2-4401-B099-DAA83390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76" y="1475984"/>
            <a:ext cx="3470565" cy="4858792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247ED7B-37E3-4BA1-813A-A50BC76F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24" y="1475984"/>
            <a:ext cx="3470566" cy="485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D1FFE-721B-4785-853A-56E4C2CBA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3" y="1475984"/>
            <a:ext cx="3470566" cy="4858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6FE23-7968-4095-A373-6F93F2969091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D185-B6AF-46E4-96B2-F8C96B843723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0.0152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5640-B032-4D93-9B5A-884DCA644116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6CF59-9E44-4C5B-AE4F-9BF0D98CE5C6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E686B-8DAF-454E-B95C-2CEAD606EC40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6EB19-EDE9-4B55-B964-CAFEDA818085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2082009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7298" y="0"/>
            <a:ext cx="12136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Third Group (k)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last</a:t>
            </a:r>
            <a:r>
              <a:rPr lang="en-GB" sz="12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8FB803F-7884-4FCB-A142-8000C7A4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0" y="1443243"/>
            <a:ext cx="3532023" cy="4944831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75F4AA-7A33-4554-B75E-C1EC9A0E0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80" y="1426949"/>
            <a:ext cx="3532023" cy="4944831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BC5CE0-5E08-4CD0-BE56-9928627AB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25" y="1443243"/>
            <a:ext cx="3532023" cy="4944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FF2D6-4556-4861-89A2-4AB6D3B3C7D1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111B4-0324-4B06-9693-9A3AA9B6A3F3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A692-216A-4DE2-AE27-4C970EA5678D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A5619-ACDF-43B3-843A-972E3958951D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ECDB2-5F88-4272-B26E-1CE4D60DA92D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C23C1-E364-408B-BCDA-D5F34F5FB6AC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1676185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0.136</a:t>
            </a:r>
          </a:p>
          <a:p>
            <a:r>
              <a:rPr lang="en-GB" sz="1100" dirty="0"/>
              <a:t>Attack Rate (j) – 0.125</a:t>
            </a:r>
          </a:p>
          <a:p>
            <a:r>
              <a:rPr lang="en-GB" sz="1100" dirty="0"/>
              <a:t>Attack Rate (k) – 0.135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0.027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0.226</a:t>
            </a:r>
          </a:p>
          <a:p>
            <a:r>
              <a:rPr lang="en-GB" sz="1100" dirty="0"/>
              <a:t>Attack Rate (j) – 0.26</a:t>
            </a:r>
          </a:p>
          <a:p>
            <a:r>
              <a:rPr lang="en-GB" sz="1100" dirty="0"/>
              <a:t>Attack Rate (k) – 0.281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0.035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565065"/>
            <a:ext cx="164397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0.05</a:t>
            </a:r>
          </a:p>
          <a:p>
            <a:r>
              <a:rPr lang="en-GB" sz="1100" dirty="0"/>
              <a:t>Attack Rate (j) – 0.052</a:t>
            </a:r>
          </a:p>
          <a:p>
            <a:r>
              <a:rPr lang="en-GB" sz="1100" dirty="0"/>
              <a:t>Attack Rate (k) – 0.052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0.0152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0.0085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25566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0.011</a:t>
            </a:r>
          </a:p>
          <a:p>
            <a:r>
              <a:rPr lang="en-GB" sz="1100" dirty="0"/>
              <a:t>Attack Rate (j) – 0.013</a:t>
            </a:r>
          </a:p>
          <a:p>
            <a:r>
              <a:rPr lang="en-GB" sz="1100" dirty="0"/>
              <a:t>Attack Rate (k) –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0.134</a:t>
            </a:r>
          </a:p>
          <a:p>
            <a:r>
              <a:rPr lang="en-GB" sz="1100" dirty="0"/>
              <a:t>Attack Rate (j) – 0.207</a:t>
            </a:r>
          </a:p>
          <a:p>
            <a:r>
              <a:rPr lang="en-GB" sz="1100" dirty="0"/>
              <a:t>Attack Rate (k) – 0.261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0.0332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197543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0.0083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0.074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0.0082</a:t>
            </a:r>
            <a:endParaRPr lang="en-GB" sz="110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9B3A06-2317-47EB-BD35-597A8D59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" y="534036"/>
            <a:ext cx="4066205" cy="406620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10151B-9774-4C91-8D39-0FA4AF0A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87" y="534036"/>
            <a:ext cx="4066205" cy="406620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C16A565-1325-4B44-96F6-9C44BBF39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92" y="511226"/>
            <a:ext cx="4066206" cy="40662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F4C47B-4A73-4288-B858-C05B3EFC78CA}"/>
              </a:ext>
            </a:extLst>
          </p:cNvPr>
          <p:cNvSpPr txBox="1"/>
          <p:nvPr/>
        </p:nvSpPr>
        <p:spPr>
          <a:xfrm>
            <a:off x="892339" y="0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D68F0-5877-442C-B609-02015B23D7B6}"/>
              </a:ext>
            </a:extLst>
          </p:cNvPr>
          <p:cNvSpPr txBox="1"/>
          <p:nvPr/>
        </p:nvSpPr>
        <p:spPr>
          <a:xfrm>
            <a:off x="5004387" y="-6421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ECBC40-63CE-4F24-850E-423E24C57556}"/>
              </a:ext>
            </a:extLst>
          </p:cNvPr>
          <p:cNvSpPr txBox="1"/>
          <p:nvPr/>
        </p:nvSpPr>
        <p:spPr>
          <a:xfrm>
            <a:off x="8806641" y="-11994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SENSITIVITY TO VACCINE COVERAGE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coverage. Coverage is varied from 90% (baseline), 70% to 50%.</a:t>
            </a:r>
          </a:p>
        </p:txBody>
      </p:sp>
    </p:spTree>
    <p:extLst>
      <p:ext uri="{BB962C8B-B14F-4D97-AF65-F5344CB8AC3E}">
        <p14:creationId xmlns:p14="http://schemas.microsoft.com/office/powerpoint/2010/main" val="32135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5328" y="17696"/>
            <a:ext cx="121365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We model sequential vaccination of 3 sub-populations. Each vaccination schedule lasts 90 days and aims for a variable coverage of the available </a:t>
            </a:r>
            <a:r>
              <a:rPr lang="en-GB" sz="1200" dirty="0" err="1"/>
              <a:t>susceptibles</a:t>
            </a:r>
            <a:r>
              <a:rPr lang="en-GB" sz="1200" dirty="0"/>
              <a:t>, </a:t>
            </a:r>
            <a:r>
              <a:rPr lang="en-GB" sz="1200" dirty="0" err="1"/>
              <a:t>infecteds</a:t>
            </a:r>
            <a:r>
              <a:rPr lang="en-GB" sz="1200" dirty="0"/>
              <a:t> and </a:t>
            </a:r>
            <a:r>
              <a:rPr lang="en-GB" sz="1200" dirty="0" err="1"/>
              <a:t>recovereds</a:t>
            </a:r>
            <a:r>
              <a:rPr lang="en-GB" sz="12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75907-8E4A-4B2E-AEB4-22F41696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" y="1227352"/>
            <a:ext cx="3629343" cy="5081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92FD-697E-472A-A265-544249F0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88" y="1176290"/>
            <a:ext cx="3665816" cy="513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9E371-99CC-4577-9BD6-B5B1FAF6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07" y="1176290"/>
            <a:ext cx="3665816" cy="5132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B4443-358C-4B84-8D26-C9548F620910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91EF8-3AFA-47A0-8872-F44D93E27D0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BD4DE-60AF-4E80-97C8-890ACEA13E8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</a:p>
        </p:txBody>
      </p:sp>
    </p:spTree>
    <p:extLst>
      <p:ext uri="{BB962C8B-B14F-4D97-AF65-F5344CB8AC3E}">
        <p14:creationId xmlns:p14="http://schemas.microsoft.com/office/powerpoint/2010/main" val="2189625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First Group (</a:t>
            </a:r>
            <a:r>
              <a:rPr lang="en-GB" sz="1200" b="1" u="sng" dirty="0" err="1"/>
              <a:t>i</a:t>
            </a:r>
            <a:r>
              <a:rPr lang="en-GB" sz="1200" b="1" u="sng" dirty="0"/>
              <a:t>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first</a:t>
            </a:r>
            <a:r>
              <a:rPr lang="en-GB" sz="1200" dirty="0"/>
              <a:t> sub-population (</a:t>
            </a:r>
            <a:r>
              <a:rPr lang="en-GB" sz="1200" dirty="0" err="1"/>
              <a:t>i</a:t>
            </a:r>
            <a:r>
              <a:rPr lang="en-GB" sz="1200" dirty="0"/>
              <a:t>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1C259-5D7E-450B-A965-0B1BF734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07"/>
            <a:ext cx="3680362" cy="5152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27EFA-2734-475E-937E-004A697E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60" y="1184007"/>
            <a:ext cx="3680362" cy="515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48B1C-450D-4320-8D45-A106DC01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74" y="1193532"/>
            <a:ext cx="3680362" cy="5152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912831-B3CF-4586-BAC2-54ADC75E7CF5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D650-51D2-4A5A-BFB4-85972FB45537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6EC30-A6F1-4B00-99A2-EC33E3BC33CA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123BB-D707-4C33-AD4E-EAAEC4C7B8E9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0.088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9E5F-2B97-45B7-8613-C43B5409004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0.147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984D4-ACB4-4118-A037-2FA571BD6955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0.032</a:t>
            </a:r>
          </a:p>
        </p:txBody>
      </p:sp>
    </p:spTree>
    <p:extLst>
      <p:ext uri="{BB962C8B-B14F-4D97-AF65-F5344CB8AC3E}">
        <p14:creationId xmlns:p14="http://schemas.microsoft.com/office/powerpoint/2010/main" val="2215158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Second Group (j)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second</a:t>
            </a:r>
            <a:r>
              <a:rPr lang="en-GB" sz="12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6CEBB-0BB9-4415-ACD4-41B2F215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" y="1190511"/>
            <a:ext cx="3674476" cy="5144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2659E-5616-4D76-882B-182DBBCD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80" y="1190511"/>
            <a:ext cx="3674476" cy="514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41822-5F07-40B8-8BCA-F6C2B52C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92" y="1190511"/>
            <a:ext cx="3674476" cy="5144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4CADB-7C96-4D88-B41B-49027D8692A9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5878B-684B-4EDE-ABC0-DCBD301D0CDD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ED9662-30A8-4A4C-BF5E-D0EABA40420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85F12-F99A-4508-83FD-C13ACFFE3EC4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D66CD-0E3A-4F45-8D75-F1226024F37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AD09B-C181-433E-8689-3C1E406ADBDE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</a:t>
            </a:r>
          </a:p>
        </p:txBody>
      </p:sp>
    </p:spTree>
    <p:extLst>
      <p:ext uri="{BB962C8B-B14F-4D97-AF65-F5344CB8AC3E}">
        <p14:creationId xmlns:p14="http://schemas.microsoft.com/office/powerpoint/2010/main" val="926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615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0.0084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9E3303-C66F-4E37-9FE3-E86524A0B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1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0"/>
            <a:ext cx="12136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Third Group (k)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last</a:t>
            </a:r>
            <a:r>
              <a:rPr lang="en-GB" sz="12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41C2C-4C86-4DB4-9861-0A4A83BD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" y="1187247"/>
            <a:ext cx="3663054" cy="512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D0409-755D-4055-96B2-369F32B6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5" y="1187247"/>
            <a:ext cx="3663054" cy="5128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3788B-5D4E-4846-8B9C-A83A1D7DB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35" y="1187247"/>
            <a:ext cx="3663054" cy="5128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CE9E1-D656-47FB-A388-0F6D67EFB7EC}"/>
              </a:ext>
            </a:extLst>
          </p:cNvPr>
          <p:cNvSpPr txBox="1"/>
          <p:nvPr/>
        </p:nvSpPr>
        <p:spPr>
          <a:xfrm>
            <a:off x="865478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6B06A-E070-45BF-8212-9E3040B15162}"/>
              </a:ext>
            </a:extLst>
          </p:cNvPr>
          <p:cNvSpPr txBox="1"/>
          <p:nvPr/>
        </p:nvSpPr>
        <p:spPr>
          <a:xfrm>
            <a:off x="4552039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00CC6F-210F-4F3B-8FBA-3CDAD4939797}"/>
              </a:ext>
            </a:extLst>
          </p:cNvPr>
          <p:cNvSpPr txBox="1"/>
          <p:nvPr/>
        </p:nvSpPr>
        <p:spPr>
          <a:xfrm>
            <a:off x="8420145" y="87947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F8EC4-D266-4FDB-8609-7BD9E17DF3CB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0.0094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23010-2D99-470D-8A6D-B83E4C4D72A7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135EC-40D1-4881-BC14-A17544EB8F6C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</a:t>
            </a:r>
          </a:p>
        </p:txBody>
      </p:sp>
    </p:spTree>
    <p:extLst>
      <p:ext uri="{BB962C8B-B14F-4D97-AF65-F5344CB8AC3E}">
        <p14:creationId xmlns:p14="http://schemas.microsoft.com/office/powerpoint/2010/main" val="859459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0.154</a:t>
            </a:r>
          </a:p>
          <a:p>
            <a:r>
              <a:rPr lang="en-GB" sz="1100" dirty="0"/>
              <a:t>Attack Rate (j) – 0.142</a:t>
            </a:r>
          </a:p>
          <a:p>
            <a:r>
              <a:rPr lang="en-GB" sz="1100" dirty="0"/>
              <a:t>Attack Rate (k) – 0.182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0.131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0.182</a:t>
            </a:r>
          </a:p>
          <a:p>
            <a:r>
              <a:rPr lang="en-GB" sz="1100" dirty="0"/>
              <a:t>Attack Rate (j) – 0.256</a:t>
            </a:r>
          </a:p>
          <a:p>
            <a:r>
              <a:rPr lang="en-GB" sz="1100" dirty="0"/>
              <a:t>Attack Rate (k) – 0.286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0.147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0.151</a:t>
            </a:r>
          </a:p>
          <a:p>
            <a:r>
              <a:rPr lang="en-GB" sz="1100" dirty="0"/>
              <a:t>Attack Rate (j) – 0.153</a:t>
            </a:r>
          </a:p>
          <a:p>
            <a:r>
              <a:rPr lang="en-GB" sz="1100" dirty="0"/>
              <a:t>Attack Rate (k) – 0.181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0.012</a:t>
            </a:r>
          </a:p>
          <a:p>
            <a:r>
              <a:rPr lang="en-GB" sz="1100" dirty="0"/>
              <a:t>Attack Rate (j) – 0.014</a:t>
            </a:r>
          </a:p>
          <a:p>
            <a:r>
              <a:rPr lang="en-GB" sz="1100" dirty="0"/>
              <a:t>Attack Rate (k) – 0.015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0.0120</a:t>
            </a:r>
            <a:endParaRPr lang="en-GB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976DB-57AD-416C-B9F7-03A96DAF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14" y="307777"/>
            <a:ext cx="4086228" cy="408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04499B-AA2B-4C59-81D3-2205A327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12" y="307777"/>
            <a:ext cx="4086228" cy="4086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FDF19-3BB8-4523-88DF-6E87E833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7"/>
            <a:ext cx="4086229" cy="40862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F49B5-2A51-4982-8F30-6E2431AD68A8}"/>
              </a:ext>
            </a:extLst>
          </p:cNvPr>
          <p:cNvSpPr txBox="1"/>
          <p:nvPr/>
        </p:nvSpPr>
        <p:spPr>
          <a:xfrm>
            <a:off x="4486275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0.067</a:t>
            </a:r>
          </a:p>
          <a:p>
            <a:r>
              <a:rPr lang="en-GB" sz="1100" dirty="0"/>
              <a:t>Attack Rate (j) – 0.067</a:t>
            </a:r>
          </a:p>
          <a:p>
            <a:r>
              <a:rPr lang="en-GB" sz="1100" dirty="0"/>
              <a:t>Attack Rate (k) – 0.092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0.053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</a:t>
            </a:r>
          </a:p>
          <a:p>
            <a:r>
              <a:rPr lang="en-GB" sz="1100" dirty="0"/>
              <a:t>Attack Rate (j) – 0.223</a:t>
            </a:r>
          </a:p>
          <a:p>
            <a:r>
              <a:rPr lang="en-GB" sz="1100" dirty="0"/>
              <a:t>Attack Rate (k) – 0.274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0.088</a:t>
            </a:r>
            <a:endParaRPr lang="en-GB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96E8F-EA34-4F47-ADD0-06718FD1BDF2}"/>
              </a:ext>
            </a:extLst>
          </p:cNvPr>
          <p:cNvSpPr txBox="1"/>
          <p:nvPr/>
        </p:nvSpPr>
        <p:spPr>
          <a:xfrm>
            <a:off x="6358252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0.021</a:t>
            </a:r>
          </a:p>
          <a:p>
            <a:r>
              <a:rPr lang="en-GB" sz="1100" dirty="0"/>
              <a:t>Attack Rate (j) – 0.024</a:t>
            </a:r>
          </a:p>
          <a:p>
            <a:r>
              <a:rPr lang="en-GB" sz="1100" dirty="0"/>
              <a:t>Attack Rate (k) – 0.024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0.0186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0.0094</a:t>
            </a:r>
            <a:endParaRPr lang="en-GB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E14E5-12FE-4E9B-B200-4780EA9219A1}"/>
              </a:ext>
            </a:extLst>
          </p:cNvPr>
          <p:cNvSpPr txBox="1"/>
          <p:nvPr/>
        </p:nvSpPr>
        <p:spPr>
          <a:xfrm>
            <a:off x="8448046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0.073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AB269-23A6-4C06-96C5-C1BB795D290B}"/>
              </a:ext>
            </a:extLst>
          </p:cNvPr>
          <p:cNvSpPr txBox="1"/>
          <p:nvPr/>
        </p:nvSpPr>
        <p:spPr>
          <a:xfrm>
            <a:off x="10320023" y="4460679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0.008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B7FCD-FA79-422C-88F4-E9CBC0654B8B}"/>
              </a:ext>
            </a:extLst>
          </p:cNvPr>
          <p:cNvSpPr txBox="1"/>
          <p:nvPr/>
        </p:nvSpPr>
        <p:spPr>
          <a:xfrm>
            <a:off x="1049962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50%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72820-AF9B-4F57-8C20-0C6B3EAD0AA5}"/>
              </a:ext>
            </a:extLst>
          </p:cNvPr>
          <p:cNvSpPr txBox="1"/>
          <p:nvPr/>
        </p:nvSpPr>
        <p:spPr>
          <a:xfrm>
            <a:off x="4736523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70%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D020B-EB84-4569-AA1C-112C6BEE6483}"/>
              </a:ext>
            </a:extLst>
          </p:cNvPr>
          <p:cNvSpPr txBox="1"/>
          <p:nvPr/>
        </p:nvSpPr>
        <p:spPr>
          <a:xfrm>
            <a:off x="8604629" y="0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Vaccine Coverage = 90%</a:t>
            </a:r>
          </a:p>
        </p:txBody>
      </p:sp>
    </p:spTree>
    <p:extLst>
      <p:ext uri="{BB962C8B-B14F-4D97-AF65-F5344CB8AC3E}">
        <p14:creationId xmlns:p14="http://schemas.microsoft.com/office/powerpoint/2010/main" val="207537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48749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51837A-9676-4FCA-A5CA-BEB7A4C1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615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49F00-8F94-4350-AD25-427F75CD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13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5702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infected in sub-group </a:t>
            </a:r>
            <a:r>
              <a:rPr lang="en-GB" sz="1600" dirty="0" err="1"/>
              <a:t>i</a:t>
            </a:r>
            <a:r>
              <a:rPr lang="en-GB" sz="1600" dirty="0"/>
              <a:t> (excluding infections amongst those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F3C761-006C-4ED2-9E9D-BC81F471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0.012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0.0084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0.074</a:t>
            </a:r>
          </a:p>
          <a:p>
            <a:r>
              <a:rPr lang="en-GB" sz="1200" dirty="0"/>
              <a:t>Attack Rate (j) – 0.173</a:t>
            </a:r>
          </a:p>
          <a:p>
            <a:r>
              <a:rPr lang="en-GB" sz="1200" dirty="0"/>
              <a:t>Attack Rate (k) – 0.25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infected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C8C5E9F-B67B-4028-B830-FDFD45F3B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80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7719</Words>
  <Application>Microsoft Office PowerPoint</Application>
  <PresentationFormat>Widescreen</PresentationFormat>
  <Paragraphs>887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101</cp:revision>
  <dcterms:created xsi:type="dcterms:W3CDTF">2020-12-12T22:02:38Z</dcterms:created>
  <dcterms:modified xsi:type="dcterms:W3CDTF">2021-01-05T21:35:26Z</dcterms:modified>
</cp:coreProperties>
</file>